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3"/>
  </p:notesMasterIdLst>
  <p:handoutMasterIdLst>
    <p:handoutMasterId r:id="rId24"/>
  </p:handoutMasterIdLst>
  <p:sldIdLst>
    <p:sldId id="256" r:id="rId10"/>
    <p:sldId id="290" r:id="rId11"/>
    <p:sldId id="278" r:id="rId12"/>
    <p:sldId id="283" r:id="rId13"/>
    <p:sldId id="291" r:id="rId14"/>
    <p:sldId id="280" r:id="rId15"/>
    <p:sldId id="281" r:id="rId16"/>
    <p:sldId id="284" r:id="rId17"/>
    <p:sldId id="285" r:id="rId18"/>
    <p:sldId id="286" r:id="rId19"/>
    <p:sldId id="287" r:id="rId20"/>
    <p:sldId id="288" r:id="rId21"/>
    <p:sldId id="289" r:id="rId22"/>
  </p:sldIdLst>
  <p:sldSz cx="9144000" cy="6858000" type="screen4x3"/>
  <p:notesSz cx="7099300" cy="10234613"/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9" autoAdjust="0"/>
    <p:restoredTop sz="88527" autoAdjust="0"/>
  </p:normalViewPr>
  <p:slideViewPr>
    <p:cSldViewPr snapToObjects="1">
      <p:cViewPr>
        <p:scale>
          <a:sx n="100" d="100"/>
          <a:sy n="100" d="100"/>
        </p:scale>
        <p:origin x="810" y="-360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08.05.2016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08.05.2016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carlo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28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858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258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086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notesSlide" Target="../notesSlides/notesSlide3.xml"/><Relationship Id="rId18" Type="http://schemas.openxmlformats.org/officeDocument/2006/relationships/image" Target="../media/image25.png"/><Relationship Id="rId26" Type="http://schemas.openxmlformats.org/officeDocument/2006/relationships/image" Target="../media/image7.png"/><Relationship Id="rId3" Type="http://schemas.openxmlformats.org/officeDocument/2006/relationships/tags" Target="../tags/tag6.xml"/><Relationship Id="rId21" Type="http://schemas.openxmlformats.org/officeDocument/2006/relationships/image" Target="../media/image28.png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68.xml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tags" Target="../tags/tag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31.png"/><Relationship Id="rId5" Type="http://schemas.openxmlformats.org/officeDocument/2006/relationships/tags" Target="../tags/tag8.xml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tags" Target="../tags/tag13.xml"/><Relationship Id="rId19" Type="http://schemas.openxmlformats.org/officeDocument/2006/relationships/image" Target="../media/image26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0.png"/><Relationship Id="rId2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7.xml"/><Relationship Id="rId7" Type="http://schemas.openxmlformats.org/officeDocument/2006/relationships/image" Target="../media/image3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Screen Shot 2016-05-06 at 17.27.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7" y="3573016"/>
            <a:ext cx="6817989" cy="208823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74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60000"/>
              </a:lnSpc>
            </a:pPr>
            <a:endParaRPr lang="de-DE" sz="1600" b="1" dirty="0" smtClean="0"/>
          </a:p>
          <a:p>
            <a:r>
              <a:rPr lang="de-DE" sz="1400" dirty="0" smtClean="0"/>
              <a:t>Goal</a:t>
            </a:r>
            <a:r>
              <a:rPr lang="de-DE" sz="1400" dirty="0"/>
              <a:t>: </a:t>
            </a:r>
            <a:r>
              <a:rPr lang="de-DE" sz="1400" dirty="0" smtClean="0"/>
              <a:t>Model </a:t>
            </a: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term</a:t>
            </a:r>
            <a:r>
              <a:rPr lang="de-DE" sz="1400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dirty="0" smtClean="0"/>
              <a:t>Recall:</a:t>
            </a:r>
          </a:p>
          <a:p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         </a:t>
            </a:r>
            <a:r>
              <a:rPr lang="de-DE" sz="1400" dirty="0" err="1" smtClean="0"/>
              <a:t>is</a:t>
            </a:r>
            <a:r>
              <a:rPr lang="de-DE" sz="1400" dirty="0" smtClean="0"/>
              <a:t> not </a:t>
            </a:r>
            <a:r>
              <a:rPr lang="de-DE" sz="1400" dirty="0" err="1" smtClean="0"/>
              <a:t>dependent</a:t>
            </a:r>
            <a:r>
              <a:rPr lang="de-DE" sz="1400" dirty="0" smtClean="0"/>
              <a:t> on </a:t>
            </a:r>
            <a:r>
              <a:rPr lang="de-DE" sz="1400" dirty="0" err="1" smtClean="0"/>
              <a:t>position</a:t>
            </a:r>
            <a:r>
              <a:rPr lang="de-DE" sz="1400" dirty="0" smtClean="0"/>
              <a:t> in </a:t>
            </a:r>
            <a:r>
              <a:rPr lang="de-DE" sz="1400" dirty="0" err="1" smtClean="0"/>
              <a:t>space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  <a:endParaRPr lang="de-DE" sz="1400" i="1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only</a:t>
            </a:r>
            <a:r>
              <a:rPr lang="de-DE" sz="1400" dirty="0" smtClean="0"/>
              <a:t> </a:t>
            </a:r>
            <a:r>
              <a:rPr lang="de-DE" sz="1400" dirty="0" err="1" smtClean="0"/>
              <a:t>interested</a:t>
            </a:r>
            <a:r>
              <a:rPr lang="de-DE" sz="1400" dirty="0" smtClean="0"/>
              <a:t> in </a:t>
            </a:r>
            <a:r>
              <a:rPr lang="de-DE" sz="1400" dirty="0" err="1" smtClean="0"/>
              <a:t>transitions</a:t>
            </a:r>
            <a:r>
              <a:rPr lang="de-DE" sz="1400" dirty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i="1" dirty="0" smtClean="0"/>
              <a:t>i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smtClean="0"/>
              <a:t>-&gt; happen „</a:t>
            </a:r>
            <a:r>
              <a:rPr lang="de-DE" sz="1400" dirty="0" err="1" smtClean="0"/>
              <a:t>rarely</a:t>
            </a:r>
            <a:r>
              <a:rPr lang="de-DE" sz="1400" dirty="0" smtClean="0"/>
              <a:t>“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depends</a:t>
            </a:r>
            <a:r>
              <a:rPr lang="de-DE" sz="1400" dirty="0"/>
              <a:t> </a:t>
            </a:r>
            <a:r>
              <a:rPr lang="de-DE" sz="1400" dirty="0" smtClean="0"/>
              <a:t>on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normal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Transition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classes</a:t>
            </a:r>
            <a:r>
              <a:rPr lang="de-DE" sz="1400" dirty="0" smtClean="0"/>
              <a:t> (Sky,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, </a:t>
            </a:r>
            <a:r>
              <a:rPr lang="de-DE" sz="1400" dirty="0" err="1" smtClean="0"/>
              <a:t>Ground</a:t>
            </a:r>
            <a:r>
              <a:rPr lang="de-DE" sz="1400" dirty="0" smtClean="0"/>
              <a:t>) </a:t>
            </a:r>
            <a:r>
              <a:rPr lang="de-DE" sz="1400" dirty="0" err="1" smtClean="0"/>
              <a:t>correlate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particular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endParaRPr lang="de-DE" sz="1400" dirty="0" smtClean="0"/>
          </a:p>
          <a:p>
            <a:pPr>
              <a:lnSpc>
                <a:spcPct val="20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50000"/>
              </a:lnSpc>
            </a:pPr>
            <a:endParaRPr lang="de-DE" sz="1400" dirty="0"/>
          </a:p>
          <a:p>
            <a:r>
              <a:rPr lang="de-DE" sz="1400" dirty="0" err="1" smtClean="0"/>
              <a:t>Examples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 smtClean="0"/>
              <a:t>upwards</a:t>
            </a:r>
            <a:r>
              <a:rPr lang="de-DE" sz="1400" dirty="0" smtClean="0"/>
              <a:t>    /    </a:t>
            </a:r>
            <a:r>
              <a:rPr lang="de-DE" sz="1400" dirty="0"/>
              <a:t>Sky &lt;-&gt;  </a:t>
            </a:r>
            <a:r>
              <a:rPr lang="de-DE" sz="1400" dirty="0" err="1"/>
              <a:t>Fasade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horizontly</a:t>
            </a:r>
            <a:r>
              <a:rPr lang="de-DE" sz="1400" dirty="0"/>
              <a:t> 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 smtClean="0"/>
              <a:t>Sky </a:t>
            </a:r>
            <a:r>
              <a:rPr lang="de-DE" sz="1400" dirty="0"/>
              <a:t>&lt;-&gt; </a:t>
            </a:r>
            <a:r>
              <a:rPr lang="de-DE" sz="1400" dirty="0" err="1"/>
              <a:t>Ground</a:t>
            </a:r>
            <a:r>
              <a:rPr lang="de-DE" sz="1400" dirty="0"/>
              <a:t> -&gt; </a:t>
            </a:r>
            <a:r>
              <a:rPr lang="de-DE" sz="1400" dirty="0" err="1"/>
              <a:t>No</a:t>
            </a:r>
            <a:r>
              <a:rPr lang="de-DE" sz="1400" dirty="0"/>
              <a:t> normal </a:t>
            </a:r>
            <a:r>
              <a:rPr lang="de-DE" sz="1400" dirty="0" err="1"/>
              <a:t>pointing</a:t>
            </a:r>
            <a:r>
              <a:rPr lang="de-DE" sz="1400" dirty="0"/>
              <a:t> </a:t>
            </a:r>
            <a:r>
              <a:rPr lang="de-DE" sz="1400" dirty="0" err="1"/>
              <a:t>downwards</a:t>
            </a: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 </a:t>
            </a:r>
            <a:endParaRPr lang="de-DE" sz="1400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72" y="1637432"/>
            <a:ext cx="304800" cy="279400"/>
          </a:xfrm>
          <a:prstGeom prst="rect">
            <a:avLst/>
          </a:prstGeom>
        </p:spPr>
      </p:pic>
      <p:pic>
        <p:nvPicPr>
          <p:cNvPr id="3" name="Bild 2" descr="Screen Shot 2016-05-06 at 17.13.39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1" y="1412776"/>
            <a:ext cx="4228991" cy="6160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0" y="21851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Data Term</a:t>
            </a:r>
            <a:endParaRPr lang="de-DE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7524328" y="213285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Regularization</a:t>
            </a:r>
            <a:endParaRPr lang="de-DE" sz="1400" dirty="0" smtClean="0"/>
          </a:p>
        </p:txBody>
      </p:sp>
      <p:cxnSp>
        <p:nvCxnSpPr>
          <p:cNvPr id="11" name="Gerade Verbindung 10"/>
          <p:cNvCxnSpPr>
            <a:stCxn id="8" idx="0"/>
          </p:cNvCxnSpPr>
          <p:nvPr/>
        </p:nvCxnSpPr>
        <p:spPr>
          <a:xfrm flipV="1">
            <a:off x="5364088" y="1999770"/>
            <a:ext cx="553132" cy="18534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7524328" y="1999770"/>
            <a:ext cx="504057" cy="1615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508104" y="2112020"/>
            <a:ext cx="58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de-DE" dirty="0">
              <a:solidFill>
                <a:srgbClr val="008000"/>
              </a:solidFill>
            </a:endParaRPr>
          </a:p>
        </p:txBody>
      </p:sp>
      <p:pic>
        <p:nvPicPr>
          <p:cNvPr id="10" name="Bild 9" descr="Screen Shot 2016-05-07 at 09.16.55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24944"/>
            <a:ext cx="2195736" cy="295580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75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400" dirty="0" smtClean="0"/>
              <a:t>Goal: Model          , </a:t>
            </a:r>
            <a:r>
              <a:rPr lang="de-DE" sz="1400" dirty="0" err="1" smtClean="0"/>
              <a:t>interpreted</a:t>
            </a:r>
            <a:r>
              <a:rPr lang="de-DE" sz="1400" dirty="0" smtClean="0"/>
              <a:t> </a:t>
            </a:r>
            <a:r>
              <a:rPr lang="de-DE" sz="1400" dirty="0" err="1"/>
              <a:t>as</a:t>
            </a:r>
            <a:r>
              <a:rPr lang="de-DE" sz="1400" dirty="0"/>
              <a:t> negative log-</a:t>
            </a:r>
            <a:r>
              <a:rPr lang="de-DE" sz="1400" dirty="0" err="1" smtClean="0"/>
              <a:t>probabilities</a:t>
            </a:r>
            <a:endParaRPr lang="de-DE" sz="14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dirty="0" smtClean="0"/>
              <a:t>           - </a:t>
            </a:r>
            <a:r>
              <a:rPr lang="de-DE" sz="1400" dirty="0" err="1" smtClean="0"/>
              <a:t>probability</a:t>
            </a:r>
            <a:r>
              <a:rPr lang="de-DE" sz="1400" dirty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i="1" dirty="0" smtClean="0"/>
              <a:t>i &lt;-&gt;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normal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     -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label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</a:t>
            </a:r>
            <a:r>
              <a:rPr lang="de-DE" sz="1400" dirty="0" smtClean="0"/>
              <a:t>- </a:t>
            </a:r>
            <a:r>
              <a:rPr lang="de-DE" sz="1400" dirty="0" err="1" smtClean="0"/>
              <a:t>unit</a:t>
            </a:r>
            <a:r>
              <a:rPr lang="de-DE" sz="1400" dirty="0" err="1"/>
              <a:t>-length</a:t>
            </a:r>
            <a:r>
              <a:rPr lang="de-DE" sz="1400" dirty="0"/>
              <a:t> </a:t>
            </a:r>
            <a:r>
              <a:rPr lang="de-DE" sz="1400" dirty="0" err="1"/>
              <a:t>boundary</a:t>
            </a:r>
            <a:r>
              <a:rPr lang="de-DE" sz="1400" dirty="0"/>
              <a:t> normal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  <a:endParaRPr lang="de-DE" sz="1400" dirty="0" smtClean="0"/>
          </a:p>
          <a:p>
            <a:endParaRPr lang="de-DE" sz="1600" dirty="0" smtClean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Instead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moedling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direclty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Modeled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a Gibbs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 </a:t>
            </a:r>
            <a:r>
              <a:rPr lang="de-DE" sz="1400" dirty="0" err="1" smtClean="0"/>
              <a:t>for</a:t>
            </a:r>
            <a:r>
              <a:rPr lang="de-DE" sz="1400" dirty="0" smtClean="0"/>
              <a:t> a pos. 1-homog.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respective</a:t>
            </a:r>
            <a:r>
              <a:rPr lang="de-DE" sz="1400" dirty="0" smtClean="0"/>
              <a:t> </a:t>
            </a:r>
            <a:r>
              <a:rPr lang="de-DE" sz="1400" dirty="0" err="1" smtClean="0"/>
              <a:t>partition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endParaRPr lang="de-DE" sz="1400" dirty="0"/>
          </a:p>
          <a:p>
            <a:pPr>
              <a:lnSpc>
                <a:spcPct val="80000"/>
              </a:lnSpc>
            </a:pP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err="1" smtClean="0"/>
              <a:t>Consequently</a:t>
            </a:r>
            <a:r>
              <a:rPr lang="de-DE" sz="1400" dirty="0" smtClean="0"/>
              <a:t> </a:t>
            </a:r>
            <a:endParaRPr lang="de-DE" sz="1600" b="1" dirty="0" smtClean="0"/>
          </a:p>
          <a:p>
            <a:pPr>
              <a:lnSpc>
                <a:spcPct val="70000"/>
              </a:lnSpc>
            </a:pPr>
            <a:endParaRPr lang="de-DE" sz="16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Train </a:t>
            </a:r>
            <a:r>
              <a:rPr lang="de-DE" sz="1400" b="1" dirty="0" err="1" smtClean="0"/>
              <a:t>over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data</a:t>
            </a: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But </a:t>
            </a:r>
            <a:r>
              <a:rPr lang="de-DE" sz="1400" b="1" dirty="0" err="1" smtClean="0"/>
              <a:t>how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/</a:t>
            </a:r>
            <a:r>
              <a:rPr lang="de-DE" sz="1400" b="1" dirty="0" err="1" smtClean="0"/>
              <a:t>train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convex</a:t>
            </a:r>
            <a:r>
              <a:rPr lang="de-DE" sz="1400" b="1" dirty="0" smtClean="0"/>
              <a:t> positive </a:t>
            </a:r>
            <a:r>
              <a:rPr lang="de-DE" sz="1400" b="1" dirty="0"/>
              <a:t>1-homog. </a:t>
            </a:r>
            <a:r>
              <a:rPr lang="de-DE" sz="1400" b="1" dirty="0" err="1" smtClean="0"/>
              <a:t>Function</a:t>
            </a:r>
            <a:r>
              <a:rPr lang="de-DE" sz="1400" b="1" dirty="0" smtClean="0"/>
              <a:t>         ?</a:t>
            </a:r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dirty="0" smtClean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144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2708920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293616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3284984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96370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8610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63052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510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97152"/>
            <a:ext cx="6668556" cy="1080120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300192" y="580526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section</a:t>
            </a:r>
            <a:r>
              <a:rPr lang="de-DE" sz="1200" dirty="0" smtClean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smtClean="0"/>
              <a:t>3D </a:t>
            </a:r>
            <a:r>
              <a:rPr lang="de-DE" sz="1200" dirty="0" err="1" smtClean="0"/>
              <a:t>cadastral</a:t>
            </a:r>
            <a:r>
              <a:rPr lang="de-DE" sz="1200" dirty="0" smtClean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</a:p>
        </p:txBody>
      </p:sp>
      <p:pic>
        <p:nvPicPr>
          <p:cNvPr id="9" name="Bild 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2132856"/>
            <a:ext cx="504383" cy="232792"/>
          </a:xfrm>
          <a:prstGeom prst="rect">
            <a:avLst/>
          </a:prstGeom>
        </p:spPr>
      </p:pic>
      <p:pic>
        <p:nvPicPr>
          <p:cNvPr id="17" name="Bild 16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44" y="5957912"/>
            <a:ext cx="355600" cy="279400"/>
          </a:xfrm>
          <a:prstGeom prst="rect">
            <a:avLst/>
          </a:prstGeom>
        </p:spPr>
      </p:pic>
      <p:pic>
        <p:nvPicPr>
          <p:cNvPr id="20" name="Bild 19" descr="Screen Shot 2016-05-06 at 17.13.39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6756"/>
            <a:ext cx="4228991" cy="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7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50000"/>
              </a:lnSpc>
            </a:pPr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600" b="1" dirty="0" smtClean="0"/>
              <a:t>Goal: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good</a:t>
            </a:r>
            <a:endParaRPr lang="de-DE" sz="1400" i="1" dirty="0" smtClean="0"/>
          </a:p>
          <a:p>
            <a:pPr>
              <a:lnSpc>
                <a:spcPct val="150000"/>
              </a:lnSpc>
            </a:pPr>
            <a:r>
              <a:rPr lang="de-DE" sz="1400" dirty="0" err="1" smtClean="0"/>
              <a:t>What</a:t>
            </a:r>
            <a:r>
              <a:rPr lang="de-DE" sz="1400" dirty="0" smtClean="0"/>
              <a:t> </a:t>
            </a:r>
            <a:r>
              <a:rPr lang="de-DE" sz="1400" dirty="0" err="1" smtClean="0"/>
              <a:t>does</a:t>
            </a:r>
            <a:r>
              <a:rPr lang="de-DE" sz="1400" dirty="0" smtClean="0"/>
              <a:t>          stand </a:t>
            </a:r>
            <a:r>
              <a:rPr lang="de-DE" sz="1400" dirty="0" err="1" smtClean="0"/>
              <a:t>for</a:t>
            </a:r>
            <a:r>
              <a:rPr lang="de-DE" sz="1400" dirty="0" smtClean="0"/>
              <a:t>?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In </a:t>
            </a:r>
            <a:r>
              <a:rPr lang="de-DE" sz="1400" dirty="0" err="1" smtClean="0"/>
              <a:t>general</a:t>
            </a:r>
            <a:r>
              <a:rPr lang="de-DE" sz="1400" dirty="0" smtClean="0"/>
              <a:t>, </a:t>
            </a:r>
            <a:r>
              <a:rPr lang="de-DE" sz="1400" dirty="0" err="1" smtClean="0"/>
              <a:t>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All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penelized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-&gt; </a:t>
            </a:r>
            <a:r>
              <a:rPr lang="de-DE" sz="1400" dirty="0" err="1" smtClean="0"/>
              <a:t>sphere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More </a:t>
            </a:r>
            <a:r>
              <a:rPr lang="de-DE" sz="1400" dirty="0" err="1" smtClean="0"/>
              <a:t>elaborate</a:t>
            </a:r>
            <a:r>
              <a:rPr lang="de-DE" sz="1400" dirty="0" smtClean="0"/>
              <a:t>, </a:t>
            </a:r>
            <a:r>
              <a:rPr lang="de-DE" sz="1400" dirty="0" err="1" smtClean="0"/>
              <a:t>anisotropic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</a:t>
            </a:r>
            <a:r>
              <a:rPr lang="de-DE" sz="1400" dirty="0" err="1" smtClean="0"/>
              <a:t>distinguishing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Normals -&gt; e.g. </a:t>
            </a:r>
            <a:r>
              <a:rPr lang="de-DE" sz="1400" dirty="0" err="1" smtClean="0"/>
              <a:t>elipse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Papers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: Wulf Space -&gt;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 </a:t>
            </a:r>
            <a:r>
              <a:rPr lang="de-DE" sz="1400" dirty="0" err="1" smtClean="0"/>
              <a:t>trained</a:t>
            </a:r>
            <a:r>
              <a:rPr lang="de-DE" sz="1400" dirty="0" smtClean="0"/>
              <a:t> on </a:t>
            </a:r>
            <a:r>
              <a:rPr lang="de-DE" sz="1400" dirty="0" err="1" smtClean="0"/>
              <a:t>data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every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i &lt;-&gt; </a:t>
            </a:r>
            <a:r>
              <a:rPr lang="de-DE" sz="1400" dirty="0" err="1" smtClean="0"/>
              <a:t>j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>
              <a:lnSpc>
                <a:spcPct val="120000"/>
              </a:lnSpc>
            </a:pPr>
            <a:endParaRPr lang="de-DE" sz="1400" dirty="0" smtClean="0"/>
          </a:p>
          <a:p>
            <a:pPr>
              <a:lnSpc>
                <a:spcPct val="120000"/>
              </a:lnSpc>
            </a:pPr>
            <a:r>
              <a:rPr lang="de-DE" sz="1400" dirty="0" err="1" smtClean="0"/>
              <a:t>Energy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r>
              <a:rPr lang="de-DE" sz="1400" dirty="0" err="1" smtClean="0"/>
              <a:t>gets</a:t>
            </a:r>
            <a:r>
              <a:rPr lang="de-DE" sz="1400" dirty="0"/>
              <a:t>  </a:t>
            </a:r>
            <a:r>
              <a:rPr lang="de-DE" sz="1400" dirty="0" err="1" smtClean="0"/>
              <a:t>penalized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normal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value</a:t>
            </a:r>
            <a:r>
              <a:rPr lang="de-DE" sz="1400" dirty="0" smtClean="0"/>
              <a:t>          : </a:t>
            </a:r>
            <a:r>
              <a:rPr lang="de-DE" sz="1400" dirty="0" err="1" smtClean="0"/>
              <a:t>length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blue</a:t>
            </a:r>
            <a:r>
              <a:rPr lang="de-DE" sz="1400" dirty="0" smtClean="0"/>
              <a:t> </a:t>
            </a:r>
            <a:r>
              <a:rPr lang="de-DE" sz="1400" dirty="0" err="1" smtClean="0"/>
              <a:t>line</a:t>
            </a:r>
            <a:r>
              <a:rPr lang="de-DE" sz="1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</p:txBody>
      </p:sp>
      <p:pic>
        <p:nvPicPr>
          <p:cNvPr id="19" name="Bild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9440"/>
            <a:ext cx="355600" cy="279400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355600" cy="279400"/>
          </a:xfrm>
          <a:prstGeom prst="rect">
            <a:avLst/>
          </a:prstGeom>
        </p:spPr>
      </p:pic>
      <p:pic>
        <p:nvPicPr>
          <p:cNvPr id="8" name="Bild 7" descr="Screen Shot 2016-05-07 at 08.27.1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2" y="3446351"/>
            <a:ext cx="4761186" cy="2142889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7" y="5992200"/>
            <a:ext cx="467939" cy="24511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5576" y="3472898"/>
            <a:ext cx="3087686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Red</a:t>
            </a:r>
            <a:r>
              <a:rPr lang="de-DE" sz="1400" dirty="0"/>
              <a:t> Line &lt;</a:t>
            </a:r>
            <a:r>
              <a:rPr lang="de-DE" sz="1400" dirty="0" smtClean="0"/>
              <a:t>-</a:t>
            </a:r>
            <a:r>
              <a:rPr lang="de-DE" sz="1400" dirty="0"/>
              <a:t>&gt; Wulf Space </a:t>
            </a:r>
            <a:endParaRPr lang="de-DE" sz="14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1</a:t>
            </a:r>
            <a:r>
              <a:rPr lang="de-DE" sz="1400" dirty="0"/>
              <a:t>. Line </a:t>
            </a:r>
            <a:r>
              <a:rPr lang="de-DE" sz="1400" dirty="0" smtClean="0"/>
              <a:t>Shape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orthogonal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 smtClean="0"/>
              <a:t>direction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fasades</a:t>
            </a:r>
            <a:endParaRPr lang="de-DE" sz="1400" dirty="0" smtClean="0"/>
          </a:p>
          <a:p>
            <a:endParaRPr lang="de-DE" sz="1400" dirty="0"/>
          </a:p>
          <a:p>
            <a:pPr marL="285750" indent="-285750">
              <a:buFont typeface="Arial"/>
              <a:buChar char="•"/>
            </a:pPr>
            <a:r>
              <a:rPr lang="de-DE" sz="1400" dirty="0" smtClean="0"/>
              <a:t>2. </a:t>
            </a:r>
            <a:r>
              <a:rPr lang="de-DE" sz="1400" dirty="0"/>
              <a:t>Half-</a:t>
            </a:r>
            <a:r>
              <a:rPr lang="de-DE" sz="1400" dirty="0" err="1"/>
              <a:t>sphere</a:t>
            </a:r>
            <a:r>
              <a:rPr lang="de-DE" sz="1400" dirty="0"/>
              <a:t> plus </a:t>
            </a:r>
            <a:r>
              <a:rPr lang="de-DE" sz="1400" dirty="0" err="1"/>
              <a:t>spherical</a:t>
            </a:r>
            <a:r>
              <a:rPr lang="de-DE" sz="1400" dirty="0"/>
              <a:t> </a:t>
            </a:r>
            <a:r>
              <a:rPr lang="de-DE" sz="1400" dirty="0" err="1"/>
              <a:t>cap</a:t>
            </a:r>
            <a:r>
              <a:rPr lang="de-DE" sz="1400" dirty="0"/>
              <a:t>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</a:t>
            </a:r>
            <a:r>
              <a:rPr lang="de-DE" sz="1400" dirty="0" smtClean="0"/>
              <a:t>in </a:t>
            </a:r>
            <a:r>
              <a:rPr lang="de-DE" sz="1400" dirty="0" err="1"/>
              <a:t>alignment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 smtClean="0"/>
              <a:t>specific</a:t>
            </a:r>
            <a:r>
              <a:rPr lang="de-DE" sz="1400" dirty="0" smtClean="0"/>
              <a:t>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ground</a:t>
            </a:r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16051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3761050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&amp; Motivation</a:t>
            </a:r>
            <a:endParaRPr lang="de-CH" dirty="0"/>
          </a:p>
        </p:txBody>
      </p:sp>
      <p:pic>
        <p:nvPicPr>
          <p:cNvPr id="11" name="Bild 11" descr="Screen Shot 2016-04-29 at 10.59.2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21" y="975673"/>
            <a:ext cx="4283968" cy="1109740"/>
          </a:xfrm>
          <a:prstGeom prst="rect">
            <a:avLst/>
          </a:prstGeom>
        </p:spPr>
      </p:pic>
      <p:pic>
        <p:nvPicPr>
          <p:cNvPr id="12" name="Bild 12" descr="Screen Shot 2016-04-29 at 10.59.3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7" y="2600483"/>
            <a:ext cx="3384376" cy="2220822"/>
          </a:xfrm>
          <a:prstGeom prst="rect">
            <a:avLst/>
          </a:prstGeom>
        </p:spPr>
      </p:pic>
      <p:sp>
        <p:nvSpPr>
          <p:cNvPr id="13" name="Textfeld 14"/>
          <p:cNvSpPr txBox="1"/>
          <p:nvPr/>
        </p:nvSpPr>
        <p:spPr>
          <a:xfrm>
            <a:off x="4832229" y="205579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input image </a:t>
            </a:r>
            <a:endParaRPr lang="de-DE" sz="1400" dirty="0"/>
          </a:p>
        </p:txBody>
      </p:sp>
      <p:sp>
        <p:nvSpPr>
          <p:cNvPr id="14" name="Textfeld 15"/>
          <p:cNvSpPr txBox="1"/>
          <p:nvPr/>
        </p:nvSpPr>
        <p:spPr>
          <a:xfrm>
            <a:off x="627238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classification</a:t>
            </a:r>
            <a:endParaRPr lang="de-DE" sz="1400" dirty="0"/>
          </a:p>
        </p:txBody>
      </p:sp>
      <p:sp>
        <p:nvSpPr>
          <p:cNvPr id="15" name="Textfeld 16"/>
          <p:cNvSpPr txBox="1"/>
          <p:nvPr/>
        </p:nvSpPr>
        <p:spPr>
          <a:xfrm>
            <a:off x="771254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depth map</a:t>
            </a:r>
            <a:endParaRPr lang="de-DE" sz="1400" dirty="0"/>
          </a:p>
        </p:txBody>
      </p:sp>
      <p:sp>
        <p:nvSpPr>
          <p:cNvPr id="16" name="Textfeld 17"/>
          <p:cNvSpPr txBox="1"/>
          <p:nvPr/>
        </p:nvSpPr>
        <p:spPr>
          <a:xfrm>
            <a:off x="5364088" y="5542133"/>
            <a:ext cx="42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Result</a:t>
            </a:r>
            <a:r>
              <a:rPr lang="de-DE" sz="1400" dirty="0" smtClean="0"/>
              <a:t>: </a:t>
            </a:r>
            <a:r>
              <a:rPr lang="de-DE" sz="1400" dirty="0" err="1" smtClean="0"/>
              <a:t>Accurately</a:t>
            </a:r>
            <a:r>
              <a:rPr lang="de-DE" sz="1400" dirty="0" smtClean="0"/>
              <a:t> </a:t>
            </a:r>
            <a:r>
              <a:rPr lang="de-DE" sz="1400" dirty="0" err="1" smtClean="0"/>
              <a:t>labeled</a:t>
            </a:r>
            <a:r>
              <a:rPr lang="de-DE" sz="1400" dirty="0" smtClean="0"/>
              <a:t> 3D </a:t>
            </a:r>
            <a:r>
              <a:rPr lang="de-DE" sz="1400" dirty="0" err="1" smtClean="0"/>
              <a:t>reconstruction</a:t>
            </a:r>
            <a:endParaRPr lang="de-DE" sz="1400" dirty="0"/>
          </a:p>
        </p:txBody>
      </p:sp>
      <p:sp>
        <p:nvSpPr>
          <p:cNvPr id="10" name="Textfeld 5"/>
          <p:cNvSpPr txBox="1"/>
          <p:nvPr/>
        </p:nvSpPr>
        <p:spPr>
          <a:xfrm>
            <a:off x="6732240" y="4858163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1412776"/>
            <a:ext cx="4912946" cy="4824512"/>
          </a:xfrm>
        </p:spPr>
        <p:txBody>
          <a:bodyPr/>
          <a:lstStyle/>
          <a:p>
            <a:r>
              <a:rPr lang="en-US" dirty="0"/>
              <a:t>Both ill-posed problems: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Dense 3D </a:t>
            </a:r>
            <a:r>
              <a:rPr lang="en-US" dirty="0" smtClean="0"/>
              <a:t>modeling</a:t>
            </a:r>
            <a:endParaRPr lang="en-US" dirty="0"/>
          </a:p>
          <a:p>
            <a:r>
              <a:rPr lang="en-US" dirty="0"/>
              <a:t>Solution: </a:t>
            </a:r>
            <a:r>
              <a:rPr lang="en-US" dirty="0" err="1" smtClean="0"/>
              <a:t>regularizers</a:t>
            </a:r>
            <a:r>
              <a:rPr lang="en-US" dirty="0" smtClean="0"/>
              <a:t>, </a:t>
            </a:r>
            <a:r>
              <a:rPr lang="en-US" b="1" dirty="0"/>
              <a:t>but</a:t>
            </a:r>
            <a:r>
              <a:rPr lang="en-US" dirty="0"/>
              <a:t> it often </a:t>
            </a:r>
            <a:r>
              <a:rPr lang="en-US" dirty="0" smtClean="0"/>
              <a:t>fails</a:t>
            </a:r>
            <a:endParaRPr lang="en-US" dirty="0"/>
          </a:p>
          <a:p>
            <a:r>
              <a:rPr lang="en-US" dirty="0"/>
              <a:t>Papers approach: </a:t>
            </a:r>
          </a:p>
          <a:p>
            <a:pPr lvl="1"/>
            <a:r>
              <a:rPr lang="en-US" dirty="0"/>
              <a:t>Joint segmentation and dense </a:t>
            </a:r>
            <a:r>
              <a:rPr lang="en-US" dirty="0" smtClean="0"/>
              <a:t>reconstruction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/>
              <a:t>does this makes sense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dirty="0" smtClean="0"/>
              <a:t>segmentations</a:t>
            </a:r>
            <a:br>
              <a:rPr lang="en-US" dirty="0" smtClean="0"/>
            </a:br>
            <a:r>
              <a:rPr lang="en-US" dirty="0" smtClean="0"/>
              <a:t> -&gt; clues </a:t>
            </a:r>
            <a:r>
              <a:rPr lang="en-US" dirty="0"/>
              <a:t>about surface </a:t>
            </a:r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Dense </a:t>
            </a:r>
            <a:r>
              <a:rPr lang="en-US" dirty="0"/>
              <a:t>3D </a:t>
            </a:r>
            <a:r>
              <a:rPr lang="en-US" dirty="0" smtClean="0"/>
              <a:t>reconstruction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-&gt; yields a suitable regularization for segmentation</a:t>
            </a:r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27043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/>
              <a:t>Volume containing the whole </a:t>
            </a:r>
            <a:r>
              <a:rPr lang="en-US" dirty="0" smtClean="0"/>
              <a:t>scene</a:t>
            </a:r>
          </a:p>
          <a:p>
            <a:pPr lvl="1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discrete voxels s</a:t>
            </a:r>
          </a:p>
          <a:p>
            <a:pPr lvl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de-CH" dirty="0" smtClean="0"/>
              <a:t>Goal </a:t>
            </a:r>
          </a:p>
          <a:p>
            <a:pPr lvl="1"/>
            <a:r>
              <a:rPr lang="de-CH" dirty="0" smtClean="0"/>
              <a:t>reconstruct surface</a:t>
            </a:r>
          </a:p>
          <a:p>
            <a:pPr lvl="1"/>
            <a:endParaRPr lang="de-CH" dirty="0"/>
          </a:p>
          <a:p>
            <a:r>
              <a:rPr lang="de-CH" dirty="0" smtClean="0"/>
              <a:t>Underlying energy function</a:t>
            </a:r>
          </a:p>
          <a:p>
            <a:pPr lvl="1"/>
            <a:r>
              <a:rPr lang="de-CH" dirty="0" smtClean="0"/>
              <a:t>minimize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 Formulation</a:t>
            </a:r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96" y="2823586"/>
            <a:ext cx="3566549" cy="30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8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34" y="2031108"/>
            <a:ext cx="4291266" cy="311768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Tradionally </a:t>
            </a:r>
            <a:r>
              <a:rPr lang="de-CH" dirty="0" smtClean="0"/>
              <a:t>two categories</a:t>
            </a:r>
            <a:endParaRPr lang="de-CH" dirty="0" smtClean="0"/>
          </a:p>
          <a:p>
            <a:pPr lvl="1"/>
            <a:r>
              <a:rPr lang="de-CH" dirty="0" smtClean="0"/>
              <a:t>free or </a:t>
            </a:r>
            <a:r>
              <a:rPr lang="de-CH" dirty="0"/>
              <a:t>occupied </a:t>
            </a:r>
            <a:r>
              <a:rPr lang="de-CH" dirty="0" smtClean="0"/>
              <a:t>space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Paper devides into more categories</a:t>
            </a:r>
          </a:p>
          <a:p>
            <a:pPr lvl="1"/>
            <a:r>
              <a:rPr lang="de-CH" dirty="0" smtClean="0"/>
              <a:t>sky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(free space), ground, building, vegetation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clutter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Surface </a:t>
            </a:r>
          </a:p>
          <a:p>
            <a:pPr lvl="1"/>
            <a:r>
              <a:rPr lang="de-CH" dirty="0" smtClean="0"/>
              <a:t>boundaries between regions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Labels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11067"/>
            <a:ext cx="2993035" cy="1142269"/>
          </a:xfrm>
          <a:prstGeom prst="rect">
            <a:avLst/>
          </a:prstGeom>
        </p:spPr>
      </p:pic>
      <p:pic>
        <p:nvPicPr>
          <p:cNvPr id="20" name="Bild 2"/>
          <p:cNvPicPr/>
          <p:nvPr/>
        </p:nvPicPr>
        <p:blipFill>
          <a:blip r:embed="rId4"/>
          <a:stretch/>
        </p:blipFill>
        <p:spPr>
          <a:xfrm>
            <a:off x="63972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731520" y="1340768"/>
            <a:ext cx="6674760" cy="1005840"/>
            <a:chOff x="731520" y="1371600"/>
            <a:chExt cx="6674760" cy="1005840"/>
          </a:xfrm>
        </p:grpSpPr>
        <p:sp>
          <p:nvSpPr>
            <p:cNvPr id="23" name="CustomShape 10"/>
            <p:cNvSpPr/>
            <p:nvPr/>
          </p:nvSpPr>
          <p:spPr>
            <a:xfrm>
              <a:off x="3474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"/>
            <p:cNvSpPr/>
            <p:nvPr/>
          </p:nvSpPr>
          <p:spPr>
            <a:xfrm>
              <a:off x="3798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2"/>
            <p:cNvSpPr/>
            <p:nvPr/>
          </p:nvSpPr>
          <p:spPr>
            <a:xfrm>
              <a:off x="367488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3"/>
            <p:cNvSpPr/>
            <p:nvPr/>
          </p:nvSpPr>
          <p:spPr>
            <a:xfrm>
              <a:off x="399240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4"/>
            <p:cNvSpPr/>
            <p:nvPr/>
          </p:nvSpPr>
          <p:spPr>
            <a:xfrm>
              <a:off x="731520" y="1371600"/>
              <a:ext cx="2239560" cy="93204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5"/>
            <p:cNvSpPr/>
            <p:nvPr/>
          </p:nvSpPr>
          <p:spPr>
            <a:xfrm>
              <a:off x="5339520" y="1618560"/>
              <a:ext cx="182880" cy="4845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6"/>
            <p:cNvSpPr/>
            <p:nvPr/>
          </p:nvSpPr>
          <p:spPr>
            <a:xfrm>
              <a:off x="5760720" y="15544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7"/>
            <p:cNvSpPr/>
            <p:nvPr/>
          </p:nvSpPr>
          <p:spPr>
            <a:xfrm>
              <a:off x="6054480" y="17830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8"/>
            <p:cNvSpPr/>
            <p:nvPr/>
          </p:nvSpPr>
          <p:spPr>
            <a:xfrm>
              <a:off x="6675120" y="161856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9"/>
            <p:cNvSpPr/>
            <p:nvPr/>
          </p:nvSpPr>
          <p:spPr>
            <a:xfrm>
              <a:off x="6877440" y="180144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0"/>
            <p:cNvSpPr/>
            <p:nvPr/>
          </p:nvSpPr>
          <p:spPr>
            <a:xfrm>
              <a:off x="7079760" y="155448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1"/>
            <p:cNvSpPr/>
            <p:nvPr/>
          </p:nvSpPr>
          <p:spPr>
            <a:xfrm>
              <a:off x="7203960" y="1435680"/>
              <a:ext cx="202320" cy="75888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39" name="Straight Connector 38"/>
          <p:cNvCxnSpPr/>
          <p:nvPr/>
        </p:nvCxnSpPr>
        <p:spPr>
          <a:xfrm>
            <a:off x="6358510" y="5486157"/>
            <a:ext cx="0" cy="792088"/>
          </a:xfrm>
          <a:prstGeom prst="line">
            <a:avLst/>
          </a:prstGeom>
          <a:ln w="317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97749" y="4528170"/>
            <a:ext cx="345150" cy="936104"/>
          </a:xfrm>
          <a:prstGeom prst="straightConnector1">
            <a:avLst/>
          </a:prstGeom>
          <a:ln w="317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4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10" y="2204864"/>
            <a:ext cx="4108786" cy="298511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Tradionally </a:t>
            </a:r>
            <a:r>
              <a:rPr lang="de-CH" dirty="0" smtClean="0"/>
              <a:t>two categories</a:t>
            </a:r>
            <a:endParaRPr lang="de-CH" dirty="0" smtClean="0"/>
          </a:p>
          <a:p>
            <a:pPr lvl="1"/>
            <a:r>
              <a:rPr lang="de-CH" dirty="0" smtClean="0"/>
              <a:t>free or </a:t>
            </a:r>
            <a:r>
              <a:rPr lang="de-CH" dirty="0"/>
              <a:t>occupied </a:t>
            </a:r>
            <a:r>
              <a:rPr lang="de-CH" dirty="0" smtClean="0"/>
              <a:t>space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Paper devides into more categories</a:t>
            </a:r>
          </a:p>
          <a:p>
            <a:pPr lvl="1"/>
            <a:r>
              <a:rPr lang="de-CH" dirty="0" smtClean="0"/>
              <a:t>sky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(free space), ground, building, vegetation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clutter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Surface </a:t>
            </a:r>
          </a:p>
          <a:p>
            <a:pPr lvl="1"/>
            <a:r>
              <a:rPr lang="de-CH" dirty="0" smtClean="0"/>
              <a:t>boundaries between regions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Labels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11067"/>
            <a:ext cx="2993035" cy="1142269"/>
          </a:xfrm>
          <a:prstGeom prst="rect">
            <a:avLst/>
          </a:prstGeom>
        </p:spPr>
      </p:pic>
      <p:pic>
        <p:nvPicPr>
          <p:cNvPr id="20" name="Bild 2"/>
          <p:cNvPicPr/>
          <p:nvPr/>
        </p:nvPicPr>
        <p:blipFill>
          <a:blip r:embed="rId4"/>
          <a:stretch/>
        </p:blipFill>
        <p:spPr>
          <a:xfrm>
            <a:off x="63972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731520" y="1340768"/>
            <a:ext cx="6674760" cy="1005840"/>
            <a:chOff x="731520" y="1371600"/>
            <a:chExt cx="6674760" cy="1005840"/>
          </a:xfrm>
        </p:grpSpPr>
        <p:sp>
          <p:nvSpPr>
            <p:cNvPr id="23" name="CustomShape 10"/>
            <p:cNvSpPr/>
            <p:nvPr/>
          </p:nvSpPr>
          <p:spPr>
            <a:xfrm>
              <a:off x="3474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"/>
            <p:cNvSpPr/>
            <p:nvPr/>
          </p:nvSpPr>
          <p:spPr>
            <a:xfrm>
              <a:off x="3798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2"/>
            <p:cNvSpPr/>
            <p:nvPr/>
          </p:nvSpPr>
          <p:spPr>
            <a:xfrm>
              <a:off x="367488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3"/>
            <p:cNvSpPr/>
            <p:nvPr/>
          </p:nvSpPr>
          <p:spPr>
            <a:xfrm>
              <a:off x="399240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4"/>
            <p:cNvSpPr/>
            <p:nvPr/>
          </p:nvSpPr>
          <p:spPr>
            <a:xfrm>
              <a:off x="731520" y="1371600"/>
              <a:ext cx="2239560" cy="93204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5"/>
            <p:cNvSpPr/>
            <p:nvPr/>
          </p:nvSpPr>
          <p:spPr>
            <a:xfrm>
              <a:off x="5339520" y="1618560"/>
              <a:ext cx="182880" cy="4845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6"/>
            <p:cNvSpPr/>
            <p:nvPr/>
          </p:nvSpPr>
          <p:spPr>
            <a:xfrm>
              <a:off x="5760720" y="15544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7"/>
            <p:cNvSpPr/>
            <p:nvPr/>
          </p:nvSpPr>
          <p:spPr>
            <a:xfrm>
              <a:off x="6054480" y="17830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8"/>
            <p:cNvSpPr/>
            <p:nvPr/>
          </p:nvSpPr>
          <p:spPr>
            <a:xfrm>
              <a:off x="6675120" y="161856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9"/>
            <p:cNvSpPr/>
            <p:nvPr/>
          </p:nvSpPr>
          <p:spPr>
            <a:xfrm>
              <a:off x="6877440" y="180144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0"/>
            <p:cNvSpPr/>
            <p:nvPr/>
          </p:nvSpPr>
          <p:spPr>
            <a:xfrm>
              <a:off x="7079760" y="155448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1"/>
            <p:cNvSpPr/>
            <p:nvPr/>
          </p:nvSpPr>
          <p:spPr>
            <a:xfrm>
              <a:off x="7203960" y="1435680"/>
              <a:ext cx="202320" cy="75888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39" name="Straight Connector 38"/>
          <p:cNvCxnSpPr/>
          <p:nvPr/>
        </p:nvCxnSpPr>
        <p:spPr>
          <a:xfrm>
            <a:off x="6358510" y="5486157"/>
            <a:ext cx="0" cy="792088"/>
          </a:xfrm>
          <a:prstGeom prst="line">
            <a:avLst/>
          </a:prstGeom>
          <a:ln w="317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97749" y="4528170"/>
            <a:ext cx="345150" cy="936104"/>
          </a:xfrm>
          <a:prstGeom prst="straightConnector1">
            <a:avLst/>
          </a:prstGeom>
          <a:ln w="317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98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      encodes whether label i is assigned at voxel s</a:t>
            </a:r>
          </a:p>
          <a:p>
            <a:endParaRPr lang="de-CH" dirty="0"/>
          </a:p>
          <a:p>
            <a:r>
              <a:rPr lang="de-CH" dirty="0" smtClean="0"/>
              <a:t>Example:</a:t>
            </a:r>
          </a:p>
          <a:p>
            <a:pPr lvl="1"/>
            <a:r>
              <a:rPr lang="de-CH" dirty="0" smtClean="0"/>
              <a:t>simple binary case in 2D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Term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4600"/>
          </a:xfrm>
          <a:prstGeom prst="rect">
            <a:avLst/>
          </a:prstGeom>
          <a:ln>
            <a:noFill/>
          </a:ln>
        </p:spPr>
      </p:pic>
      <p:grpSp>
        <p:nvGrpSpPr>
          <p:cNvPr id="21" name="Group 20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" name="Picture 22"/>
          <p:cNvPicPr/>
          <p:nvPr/>
        </p:nvPicPr>
        <p:blipFill>
          <a:blip r:embed="rId3"/>
          <a:stretch/>
        </p:blipFill>
        <p:spPr>
          <a:xfrm>
            <a:off x="5436096" y="2636912"/>
            <a:ext cx="3236400" cy="3291480"/>
          </a:xfrm>
          <a:prstGeom prst="rect">
            <a:avLst/>
          </a:prstGeom>
          <a:ln>
            <a:noFill/>
          </a:ln>
        </p:spPr>
      </p:pic>
      <p:pic>
        <p:nvPicPr>
          <p:cNvPr id="28" name="Bild 3"/>
          <p:cNvPicPr/>
          <p:nvPr/>
        </p:nvPicPr>
        <p:blipFill>
          <a:blip r:embed="rId4"/>
          <a:stretch/>
        </p:blipFill>
        <p:spPr>
          <a:xfrm>
            <a:off x="851881" y="2775595"/>
            <a:ext cx="308043" cy="3695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341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96" y="2886253"/>
            <a:ext cx="3555587" cy="324314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     encodes the local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preference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voxel s for a particular label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Negative       means a preference for occupied space </a:t>
            </a:r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Term (2)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0080" y="1371600"/>
            <a:ext cx="6766560" cy="1025776"/>
            <a:chOff x="640080" y="1371600"/>
            <a:chExt cx="6766560" cy="1025776"/>
          </a:xfrm>
        </p:grpSpPr>
        <p:pic>
          <p:nvPicPr>
            <p:cNvPr id="12" name="Bild 2"/>
            <p:cNvPicPr/>
            <p:nvPr/>
          </p:nvPicPr>
          <p:blipFill>
            <a:blip r:embed="rId3"/>
            <a:stretch/>
          </p:blipFill>
          <p:spPr>
            <a:xfrm>
              <a:off x="640080" y="1371600"/>
              <a:ext cx="6766560" cy="98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4"/>
          <p:cNvSpPr/>
          <p:nvPr/>
        </p:nvSpPr>
        <p:spPr>
          <a:xfrm flipV="1">
            <a:off x="7246080" y="2801456"/>
            <a:ext cx="396720" cy="816480"/>
          </a:xfrm>
          <a:prstGeom prst="line">
            <a:avLst/>
          </a:prstGeom>
          <a:ln w="18360">
            <a:solidFill>
              <a:schemeClr val="accent4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/>
          <p:cNvSpPr/>
          <p:nvPr/>
        </p:nvSpPr>
        <p:spPr>
          <a:xfrm flipV="1">
            <a:off x="6819840" y="2801456"/>
            <a:ext cx="731520" cy="1280160"/>
          </a:xfrm>
          <a:prstGeom prst="line">
            <a:avLst/>
          </a:prstGeom>
          <a:ln w="18360">
            <a:solidFill>
              <a:schemeClr val="accent4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6"/>
          <p:cNvSpPr/>
          <p:nvPr/>
        </p:nvSpPr>
        <p:spPr>
          <a:xfrm flipV="1">
            <a:off x="7629840" y="2801456"/>
            <a:ext cx="104400" cy="1152720"/>
          </a:xfrm>
          <a:prstGeom prst="line">
            <a:avLst/>
          </a:prstGeom>
          <a:ln w="18360">
            <a:solidFill>
              <a:schemeClr val="accent4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extShape 17"/>
          <p:cNvSpPr txBox="1"/>
          <p:nvPr/>
        </p:nvSpPr>
        <p:spPr>
          <a:xfrm>
            <a:off x="7489440" y="2455136"/>
            <a:ext cx="1524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missing parts</a:t>
            </a:r>
          </a:p>
        </p:txBody>
      </p:sp>
      <p:pic>
        <p:nvPicPr>
          <p:cNvPr id="28" name="Bild 13"/>
          <p:cNvPicPr/>
          <p:nvPr/>
        </p:nvPicPr>
        <p:blipFill>
          <a:blip r:embed="rId4"/>
          <a:stretch/>
        </p:blipFill>
        <p:spPr>
          <a:xfrm>
            <a:off x="784151" y="2747930"/>
            <a:ext cx="319385" cy="383513"/>
          </a:xfrm>
          <a:prstGeom prst="rect">
            <a:avLst/>
          </a:prstGeom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910790" y="3786694"/>
            <a:ext cx="380104" cy="383513"/>
            <a:chOff x="1864811" y="3798269"/>
            <a:chExt cx="380104" cy="383513"/>
          </a:xfrm>
        </p:grpSpPr>
        <p:pic>
          <p:nvPicPr>
            <p:cNvPr id="29" name="Bild 13"/>
            <p:cNvPicPr/>
            <p:nvPr/>
          </p:nvPicPr>
          <p:blipFill>
            <a:blip r:embed="rId4"/>
            <a:stretch/>
          </p:blipFill>
          <p:spPr>
            <a:xfrm>
              <a:off x="1864811" y="3798269"/>
              <a:ext cx="319385" cy="383513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CustomShape 24"/>
            <p:cNvSpPr/>
            <p:nvPr/>
          </p:nvSpPr>
          <p:spPr>
            <a:xfrm>
              <a:off x="2055683" y="3798269"/>
              <a:ext cx="189232" cy="1917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099011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 smtClean="0"/>
              <a:t>Required </a:t>
            </a:r>
            <a:r>
              <a:rPr lang="en-US" dirty="0" smtClean="0"/>
              <a:t>to tackle the noise in observed data</a:t>
            </a:r>
          </a:p>
          <a:p>
            <a:endParaRPr lang="en-US" dirty="0" smtClean="0"/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Increase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surface smoothness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dirty="0" smtClean="0"/>
              <a:t>minimizes surface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Smoothness Term</a:t>
            </a:r>
            <a:endParaRPr lang="de-CH" dirty="0"/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" name="Group 2"/>
          <p:cNvGrpSpPr/>
          <p:nvPr/>
        </p:nvGrpSpPr>
        <p:grpSpPr>
          <a:xfrm>
            <a:off x="4348349" y="2933926"/>
            <a:ext cx="4616284" cy="3563676"/>
            <a:chOff x="4348349" y="2933926"/>
            <a:chExt cx="4616284" cy="3563676"/>
          </a:xfrm>
        </p:grpSpPr>
        <p:pic>
          <p:nvPicPr>
            <p:cNvPr id="18" name="Picture 17"/>
            <p:cNvPicPr/>
            <p:nvPr/>
          </p:nvPicPr>
          <p:blipFill>
            <a:blip r:embed="rId3"/>
            <a:stretch/>
          </p:blipFill>
          <p:spPr>
            <a:xfrm>
              <a:off x="5482591" y="3012245"/>
              <a:ext cx="2905834" cy="304570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CustomShape 18"/>
            <p:cNvSpPr/>
            <p:nvPr/>
          </p:nvSpPr>
          <p:spPr>
            <a:xfrm>
              <a:off x="5943600" y="5303520"/>
              <a:ext cx="457200" cy="365760"/>
            </a:xfrm>
            <a:prstGeom prst="ellipse">
              <a:avLst/>
            </a:prstGeom>
            <a:noFill/>
            <a:ln w="27360">
              <a:solidFill>
                <a:srgbClr val="FF0000"/>
              </a:solidFill>
              <a:custDash>
                <a:ds d="400000" sp="400000"/>
                <a:ds d="400000" sp="400000"/>
              </a:custDash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 flipV="1">
              <a:off x="5436096" y="5570111"/>
              <a:ext cx="542616" cy="487836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TextShape 22"/>
            <p:cNvSpPr txBox="1"/>
            <p:nvPr/>
          </p:nvSpPr>
          <p:spPr>
            <a:xfrm>
              <a:off x="4348349" y="6037497"/>
              <a:ext cx="2333160" cy="460105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strike="noStrike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no change → zero</a:t>
              </a:r>
              <a:endPara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3" name="CustomShape 19"/>
            <p:cNvSpPr/>
            <p:nvPr/>
          </p:nvSpPr>
          <p:spPr>
            <a:xfrm>
              <a:off x="6588224" y="4142021"/>
              <a:ext cx="457200" cy="365760"/>
            </a:xfrm>
            <a:prstGeom prst="ellipse">
              <a:avLst/>
            </a:prstGeom>
            <a:noFill/>
            <a:ln w="27360">
              <a:solidFill>
                <a:srgbClr val="FF0000"/>
              </a:solidFill>
              <a:custDash>
                <a:ds d="400000" sp="400000"/>
                <a:ds d="400000" sp="400000"/>
              </a:custDash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0"/>
            <p:cNvSpPr/>
            <p:nvPr/>
          </p:nvSpPr>
          <p:spPr>
            <a:xfrm flipV="1">
              <a:off x="6835213" y="3174827"/>
              <a:ext cx="545027" cy="967193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TextShape 23"/>
            <p:cNvSpPr txBox="1"/>
            <p:nvPr/>
          </p:nvSpPr>
          <p:spPr>
            <a:xfrm>
              <a:off x="7380241" y="2933926"/>
              <a:ext cx="1584392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strike="noStrike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contributes</a:t>
              </a:r>
              <a:endPara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6" name="TextShape 16"/>
          <p:cNvSpPr txBox="1"/>
          <p:nvPr/>
        </p:nvSpPr>
        <p:spPr>
          <a:xfrm>
            <a:off x="5036784" y="2348880"/>
            <a:ext cx="10058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</a:p>
        </p:txBody>
      </p:sp>
      <p:sp>
        <p:nvSpPr>
          <p:cNvPr id="27" name="TextShape 17"/>
          <p:cNvSpPr txBox="1"/>
          <p:nvPr/>
        </p:nvSpPr>
        <p:spPr>
          <a:xfrm>
            <a:off x="5936784" y="2349240"/>
            <a:ext cx="2091600" cy="690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surface orientation</a:t>
            </a:r>
          </a:p>
        </p:txBody>
      </p:sp>
      <p:sp>
        <p:nvSpPr>
          <p:cNvPr id="29" name="CustomShape 14"/>
          <p:cNvSpPr/>
          <p:nvPr/>
        </p:nvSpPr>
        <p:spPr>
          <a:xfrm rot="10800000" flipV="1">
            <a:off x="5806786" y="1998785"/>
            <a:ext cx="135750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4"/>
          <p:cNvSpPr/>
          <p:nvPr/>
        </p:nvSpPr>
        <p:spPr>
          <a:xfrm rot="10800000" flipV="1">
            <a:off x="5292080" y="1988840"/>
            <a:ext cx="40419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46295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Weight </a:t>
            </a:r>
            <a:endParaRPr lang="en-US" dirty="0"/>
          </a:p>
          <a:p>
            <a:pPr lvl="1"/>
            <a:r>
              <a:rPr lang="en-US" dirty="0"/>
              <a:t>make certain surface normal more/less costly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Smoothness</a:t>
            </a:r>
            <a:r>
              <a:rPr lang="de-CH" dirty="0" smtClean="0"/>
              <a:t> Term (2)</a:t>
            </a:r>
            <a:endParaRPr lang="de-CH" dirty="0"/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" name="Picture 19"/>
          <p:cNvPicPr/>
          <p:nvPr/>
        </p:nvPicPr>
        <p:blipFill>
          <a:blip r:embed="rId3"/>
          <a:stretch/>
        </p:blipFill>
        <p:spPr>
          <a:xfrm>
            <a:off x="1187624" y="3351736"/>
            <a:ext cx="3015000" cy="1301400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4"/>
          <a:stretch/>
        </p:blipFill>
        <p:spPr>
          <a:xfrm>
            <a:off x="5260109" y="3332633"/>
            <a:ext cx="3291840" cy="1420920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945931" y="3620665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45931" y="3764681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805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 template TPT1  env TPENV1  fore 0  back 16777215  eqnno 1"/>
  <p:tag name="FILENAME" val="TP_tmp"/>
  <p:tag name="ORIGWIDTH" val="26"/>
  <p:tag name="PICTUREFILESIZE" val="31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 template TPT1  env TPENV1  fore 0  back 16777215  eqnno 3"/>
  <p:tag name="FILENAME" val="TP_tmp"/>
  <p:tag name="ORIGWIDTH" val="21"/>
  <p:tag name="PICTUREFILESIZE" val="24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840</Words>
  <Application>Microsoft Office PowerPoint</Application>
  <PresentationFormat>On-screen Show (4:3)</PresentationFormat>
  <Paragraphs>220</Paragraphs>
  <Slides>13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Wingdings</vt:lpstr>
      <vt:lpstr>Zapf Dingbats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Problem &amp; Motivation</vt:lpstr>
      <vt:lpstr>Problem Formulation</vt:lpstr>
      <vt:lpstr>Labels</vt:lpstr>
      <vt:lpstr>Labels</vt:lpstr>
      <vt:lpstr>Data Term</vt:lpstr>
      <vt:lpstr>Data Term (2)</vt:lpstr>
      <vt:lpstr>Smoothness Term</vt:lpstr>
      <vt:lpstr>Smoothness Term (2)</vt:lpstr>
      <vt:lpstr>Method: Training the Priors </vt:lpstr>
      <vt:lpstr>Method: Training the Priors </vt:lpstr>
      <vt:lpstr>Method: Training the Priors </vt:lpstr>
      <vt:lpstr>Experiments &amp; Conclusion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Share</cp:lastModifiedBy>
  <cp:revision>176</cp:revision>
  <cp:lastPrinted>2013-06-08T11:22:51Z</cp:lastPrinted>
  <dcterms:created xsi:type="dcterms:W3CDTF">2016-03-14T07:21:16Z</dcterms:created>
  <dcterms:modified xsi:type="dcterms:W3CDTF">2016-05-08T20:16:55Z</dcterms:modified>
</cp:coreProperties>
</file>